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9" r:id="rId5"/>
    <p:sldId id="269" r:id="rId6"/>
    <p:sldId id="260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73" d="100"/>
          <a:sy n="73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084D7-7629-43DD-A257-AD9B7AD666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76B7CE2-5F7C-4013-9261-7FD2CC96D1DC}">
      <dgm:prSet/>
      <dgm:spPr/>
      <dgm:t>
        <a:bodyPr/>
        <a:lstStyle/>
        <a:p>
          <a:r>
            <a:rPr lang="en-US"/>
            <a:t>Can we predict housing prices from features derived from the police incident reports and 311 cases?</a:t>
          </a:r>
        </a:p>
      </dgm:t>
    </dgm:pt>
    <dgm:pt modelId="{ACB4A39A-F073-444E-AB19-4414F652AF8E}" type="parTrans" cxnId="{EBC75429-B86C-4E49-9676-9F735FF17BF9}">
      <dgm:prSet/>
      <dgm:spPr/>
      <dgm:t>
        <a:bodyPr/>
        <a:lstStyle/>
        <a:p>
          <a:endParaRPr lang="en-US"/>
        </a:p>
      </dgm:t>
    </dgm:pt>
    <dgm:pt modelId="{8DC0E0A3-F127-47D1-B429-4E8F8B3AC308}" type="sibTrans" cxnId="{EBC75429-B86C-4E49-9676-9F735FF17BF9}">
      <dgm:prSet/>
      <dgm:spPr/>
      <dgm:t>
        <a:bodyPr/>
        <a:lstStyle/>
        <a:p>
          <a:endParaRPr lang="en-US"/>
        </a:p>
      </dgm:t>
    </dgm:pt>
    <dgm:pt modelId="{E52A48DF-2080-4A46-8B86-8FE89F5F2BD4}">
      <dgm:prSet/>
      <dgm:spPr/>
      <dgm:t>
        <a:bodyPr/>
        <a:lstStyle/>
        <a:p>
          <a:r>
            <a:rPr lang="en-US"/>
            <a:t>How do the neighborhoods differ from one another?</a:t>
          </a:r>
        </a:p>
      </dgm:t>
    </dgm:pt>
    <dgm:pt modelId="{BB7AC0B7-111B-4463-AA12-5F65438AA52F}" type="parTrans" cxnId="{038E0D83-2344-428C-9F21-4E511E6C49A6}">
      <dgm:prSet/>
      <dgm:spPr/>
      <dgm:t>
        <a:bodyPr/>
        <a:lstStyle/>
        <a:p>
          <a:endParaRPr lang="en-US"/>
        </a:p>
      </dgm:t>
    </dgm:pt>
    <dgm:pt modelId="{C3AA2D1E-01B4-4568-AB63-92262C083C08}" type="sibTrans" cxnId="{038E0D83-2344-428C-9F21-4E511E6C49A6}">
      <dgm:prSet/>
      <dgm:spPr/>
      <dgm:t>
        <a:bodyPr/>
        <a:lstStyle/>
        <a:p>
          <a:endParaRPr lang="en-US"/>
        </a:p>
      </dgm:t>
    </dgm:pt>
    <dgm:pt modelId="{B4EDF4EF-C8BD-42F0-9931-D43B5B5B6B50}" type="pres">
      <dgm:prSet presAssocID="{7A4084D7-7629-43DD-A257-AD9B7AD66672}" presName="linear" presStyleCnt="0">
        <dgm:presLayoutVars>
          <dgm:animLvl val="lvl"/>
          <dgm:resizeHandles val="exact"/>
        </dgm:presLayoutVars>
      </dgm:prSet>
      <dgm:spPr/>
    </dgm:pt>
    <dgm:pt modelId="{62BAC91F-E6AD-4EAD-A991-39A974D59C4C}" type="pres">
      <dgm:prSet presAssocID="{776B7CE2-5F7C-4013-9261-7FD2CC96D1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549848-E705-4649-A403-34F5B925DF48}" type="pres">
      <dgm:prSet presAssocID="{8DC0E0A3-F127-47D1-B429-4E8F8B3AC308}" presName="spacer" presStyleCnt="0"/>
      <dgm:spPr/>
    </dgm:pt>
    <dgm:pt modelId="{33AB5FFA-F1B0-48B3-A9DE-132BC6148727}" type="pres">
      <dgm:prSet presAssocID="{E52A48DF-2080-4A46-8B86-8FE89F5F2BD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BC75429-B86C-4E49-9676-9F735FF17BF9}" srcId="{7A4084D7-7629-43DD-A257-AD9B7AD66672}" destId="{776B7CE2-5F7C-4013-9261-7FD2CC96D1DC}" srcOrd="0" destOrd="0" parTransId="{ACB4A39A-F073-444E-AB19-4414F652AF8E}" sibTransId="{8DC0E0A3-F127-47D1-B429-4E8F8B3AC308}"/>
    <dgm:cxn modelId="{98BF3046-435F-4E06-A760-784A1B8D3959}" type="presOf" srcId="{E52A48DF-2080-4A46-8B86-8FE89F5F2BD4}" destId="{33AB5FFA-F1B0-48B3-A9DE-132BC6148727}" srcOrd="0" destOrd="0" presId="urn:microsoft.com/office/officeart/2005/8/layout/vList2"/>
    <dgm:cxn modelId="{038E0D83-2344-428C-9F21-4E511E6C49A6}" srcId="{7A4084D7-7629-43DD-A257-AD9B7AD66672}" destId="{E52A48DF-2080-4A46-8B86-8FE89F5F2BD4}" srcOrd="1" destOrd="0" parTransId="{BB7AC0B7-111B-4463-AA12-5F65438AA52F}" sibTransId="{C3AA2D1E-01B4-4568-AB63-92262C083C08}"/>
    <dgm:cxn modelId="{E079FF88-46FA-4EE8-A249-18C1568F1F2F}" type="presOf" srcId="{776B7CE2-5F7C-4013-9261-7FD2CC96D1DC}" destId="{62BAC91F-E6AD-4EAD-A991-39A974D59C4C}" srcOrd="0" destOrd="0" presId="urn:microsoft.com/office/officeart/2005/8/layout/vList2"/>
    <dgm:cxn modelId="{B7F901DF-E1C5-4325-B6B5-256344913C9C}" type="presOf" srcId="{7A4084D7-7629-43DD-A257-AD9B7AD66672}" destId="{B4EDF4EF-C8BD-42F0-9931-D43B5B5B6B50}" srcOrd="0" destOrd="0" presId="urn:microsoft.com/office/officeart/2005/8/layout/vList2"/>
    <dgm:cxn modelId="{0C36EA9C-74F0-42E1-A5C8-77D231563636}" type="presParOf" srcId="{B4EDF4EF-C8BD-42F0-9931-D43B5B5B6B50}" destId="{62BAC91F-E6AD-4EAD-A991-39A974D59C4C}" srcOrd="0" destOrd="0" presId="urn:microsoft.com/office/officeart/2005/8/layout/vList2"/>
    <dgm:cxn modelId="{85878A9C-000A-4746-B543-483A3DD39988}" type="presParOf" srcId="{B4EDF4EF-C8BD-42F0-9931-D43B5B5B6B50}" destId="{9F549848-E705-4649-A403-34F5B925DF48}" srcOrd="1" destOrd="0" presId="urn:microsoft.com/office/officeart/2005/8/layout/vList2"/>
    <dgm:cxn modelId="{FE2A2A9C-386A-469C-946B-E38E128453EF}" type="presParOf" srcId="{B4EDF4EF-C8BD-42F0-9931-D43B5B5B6B50}" destId="{33AB5FFA-F1B0-48B3-A9DE-132BC614872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A3B8E0-1211-437B-83F4-5062DCDD388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4F53F0-50A8-419A-A4FC-5A56625D78E8}">
      <dgm:prSet/>
      <dgm:spPr/>
      <dgm:t>
        <a:bodyPr/>
        <a:lstStyle/>
        <a:p>
          <a:r>
            <a:rPr lang="en-US"/>
            <a:t>Increase time frame of data</a:t>
          </a:r>
        </a:p>
      </dgm:t>
    </dgm:pt>
    <dgm:pt modelId="{37B28DA6-0D35-42DC-914B-5B47A5CE5CA2}" type="parTrans" cxnId="{522BDA23-8A0A-436E-9621-830A9D154833}">
      <dgm:prSet/>
      <dgm:spPr/>
      <dgm:t>
        <a:bodyPr/>
        <a:lstStyle/>
        <a:p>
          <a:endParaRPr lang="en-US"/>
        </a:p>
      </dgm:t>
    </dgm:pt>
    <dgm:pt modelId="{B7CE1D2A-CC3A-4682-ACA7-C161A0C9548E}" type="sibTrans" cxnId="{522BDA23-8A0A-436E-9621-830A9D15483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DE8E145-B7F3-4EFC-B6B7-101A6A1CE90F}">
      <dgm:prSet/>
      <dgm:spPr/>
      <dgm:t>
        <a:bodyPr/>
        <a:lstStyle/>
        <a:p>
          <a:r>
            <a:rPr lang="en-US"/>
            <a:t>Improve model – clustering : increase granularity of police incident and 311 case data</a:t>
          </a:r>
        </a:p>
      </dgm:t>
    </dgm:pt>
    <dgm:pt modelId="{8EFA2CB9-539D-4083-9119-47F49A57EF3C}" type="parTrans" cxnId="{2C6601F1-1B99-4671-8F13-7ADB5972E310}">
      <dgm:prSet/>
      <dgm:spPr/>
      <dgm:t>
        <a:bodyPr/>
        <a:lstStyle/>
        <a:p>
          <a:endParaRPr lang="en-US"/>
        </a:p>
      </dgm:t>
    </dgm:pt>
    <dgm:pt modelId="{FFD2FBE9-7B0D-4ECB-A745-4E286C099AE4}" type="sibTrans" cxnId="{2C6601F1-1B99-4671-8F13-7ADB5972E31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CC38869-673A-47CD-8479-D28588B17F75}">
      <dgm:prSet/>
      <dgm:spPr/>
      <dgm:t>
        <a:bodyPr/>
        <a:lstStyle/>
        <a:p>
          <a:r>
            <a:rPr lang="en-US" dirty="0"/>
            <a:t>Improve model – predicting housing prices : add property data</a:t>
          </a:r>
        </a:p>
      </dgm:t>
    </dgm:pt>
    <dgm:pt modelId="{E65C8D9F-89C6-4FD0-BA56-B11B53A44546}" type="parTrans" cxnId="{05DB6F7C-A260-4729-9BEC-6FF26155F8B7}">
      <dgm:prSet/>
      <dgm:spPr/>
      <dgm:t>
        <a:bodyPr/>
        <a:lstStyle/>
        <a:p>
          <a:endParaRPr lang="en-US"/>
        </a:p>
      </dgm:t>
    </dgm:pt>
    <dgm:pt modelId="{3987336A-1FAE-4445-B4F0-6553EECD1F0F}" type="sibTrans" cxnId="{05DB6F7C-A260-4729-9BEC-6FF26155F8B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04E0AFC-8042-4DC4-B8B6-4285371FEC60}" type="pres">
      <dgm:prSet presAssocID="{CAA3B8E0-1211-437B-83F4-5062DCDD3884}" presName="Name0" presStyleCnt="0">
        <dgm:presLayoutVars>
          <dgm:animLvl val="lvl"/>
          <dgm:resizeHandles val="exact"/>
        </dgm:presLayoutVars>
      </dgm:prSet>
      <dgm:spPr/>
    </dgm:pt>
    <dgm:pt modelId="{28525055-9D44-4160-A723-D3E4C4198EA3}" type="pres">
      <dgm:prSet presAssocID="{B74F53F0-50A8-419A-A4FC-5A56625D78E8}" presName="compositeNode" presStyleCnt="0">
        <dgm:presLayoutVars>
          <dgm:bulletEnabled val="1"/>
        </dgm:presLayoutVars>
      </dgm:prSet>
      <dgm:spPr/>
    </dgm:pt>
    <dgm:pt modelId="{F6CEE378-F00C-487D-9503-97F04695EDC4}" type="pres">
      <dgm:prSet presAssocID="{B74F53F0-50A8-419A-A4FC-5A56625D78E8}" presName="bgRect" presStyleLbl="bgAccFollowNode1" presStyleIdx="0" presStyleCnt="3"/>
      <dgm:spPr/>
    </dgm:pt>
    <dgm:pt modelId="{F028F05E-5E1C-43EC-B0DE-2E807A38BC8E}" type="pres">
      <dgm:prSet presAssocID="{B7CE1D2A-CC3A-4682-ACA7-C161A0C9548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0B0D8E0-DF16-4C6C-8152-790D29A054FF}" type="pres">
      <dgm:prSet presAssocID="{B74F53F0-50A8-419A-A4FC-5A56625D78E8}" presName="bottomLine" presStyleLbl="alignNode1" presStyleIdx="1" presStyleCnt="6">
        <dgm:presLayoutVars/>
      </dgm:prSet>
      <dgm:spPr/>
    </dgm:pt>
    <dgm:pt modelId="{06FF6B68-B670-4AF4-80CB-6977C4033CC3}" type="pres">
      <dgm:prSet presAssocID="{B74F53F0-50A8-419A-A4FC-5A56625D78E8}" presName="nodeText" presStyleLbl="bgAccFollowNode1" presStyleIdx="0" presStyleCnt="3">
        <dgm:presLayoutVars>
          <dgm:bulletEnabled val="1"/>
        </dgm:presLayoutVars>
      </dgm:prSet>
      <dgm:spPr/>
    </dgm:pt>
    <dgm:pt modelId="{DD5DB6A4-3BFE-4F56-8D7F-BF20D12D6556}" type="pres">
      <dgm:prSet presAssocID="{B7CE1D2A-CC3A-4682-ACA7-C161A0C9548E}" presName="sibTrans" presStyleCnt="0"/>
      <dgm:spPr/>
    </dgm:pt>
    <dgm:pt modelId="{5DC6F8BA-C800-4752-B651-EB02C0A1EC5B}" type="pres">
      <dgm:prSet presAssocID="{9DE8E145-B7F3-4EFC-B6B7-101A6A1CE90F}" presName="compositeNode" presStyleCnt="0">
        <dgm:presLayoutVars>
          <dgm:bulletEnabled val="1"/>
        </dgm:presLayoutVars>
      </dgm:prSet>
      <dgm:spPr/>
    </dgm:pt>
    <dgm:pt modelId="{F55BA879-215C-44E9-9C1E-55FD86726BE9}" type="pres">
      <dgm:prSet presAssocID="{9DE8E145-B7F3-4EFC-B6B7-101A6A1CE90F}" presName="bgRect" presStyleLbl="bgAccFollowNode1" presStyleIdx="1" presStyleCnt="3"/>
      <dgm:spPr/>
    </dgm:pt>
    <dgm:pt modelId="{D5F28A9A-D939-43AC-82E4-DEEEFB411D0D}" type="pres">
      <dgm:prSet presAssocID="{FFD2FBE9-7B0D-4ECB-A745-4E286C099AE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D617D3-0281-41FE-A216-A45D7D8A9FAE}" type="pres">
      <dgm:prSet presAssocID="{9DE8E145-B7F3-4EFC-B6B7-101A6A1CE90F}" presName="bottomLine" presStyleLbl="alignNode1" presStyleIdx="3" presStyleCnt="6">
        <dgm:presLayoutVars/>
      </dgm:prSet>
      <dgm:spPr/>
    </dgm:pt>
    <dgm:pt modelId="{0B00FD45-30B4-4160-9155-A10CEFC895EA}" type="pres">
      <dgm:prSet presAssocID="{9DE8E145-B7F3-4EFC-B6B7-101A6A1CE90F}" presName="nodeText" presStyleLbl="bgAccFollowNode1" presStyleIdx="1" presStyleCnt="3">
        <dgm:presLayoutVars>
          <dgm:bulletEnabled val="1"/>
        </dgm:presLayoutVars>
      </dgm:prSet>
      <dgm:spPr/>
    </dgm:pt>
    <dgm:pt modelId="{A3997DDF-A9CB-43E4-B8BA-F4D124AC8826}" type="pres">
      <dgm:prSet presAssocID="{FFD2FBE9-7B0D-4ECB-A745-4E286C099AE4}" presName="sibTrans" presStyleCnt="0"/>
      <dgm:spPr/>
    </dgm:pt>
    <dgm:pt modelId="{BA3F17A6-AEDB-4ADE-9342-54ABF29A415A}" type="pres">
      <dgm:prSet presAssocID="{2CC38869-673A-47CD-8479-D28588B17F75}" presName="compositeNode" presStyleCnt="0">
        <dgm:presLayoutVars>
          <dgm:bulletEnabled val="1"/>
        </dgm:presLayoutVars>
      </dgm:prSet>
      <dgm:spPr/>
    </dgm:pt>
    <dgm:pt modelId="{7E39841A-D17D-4BBC-8CAB-EEC5998D236B}" type="pres">
      <dgm:prSet presAssocID="{2CC38869-673A-47CD-8479-D28588B17F75}" presName="bgRect" presStyleLbl="bgAccFollowNode1" presStyleIdx="2" presStyleCnt="3"/>
      <dgm:spPr/>
    </dgm:pt>
    <dgm:pt modelId="{B1F9C3EB-5AA7-4A27-B5DB-D482285E7D5C}" type="pres">
      <dgm:prSet presAssocID="{3987336A-1FAE-4445-B4F0-6553EECD1F0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2AF51AE-3F7C-430A-B131-8DF5FF484903}" type="pres">
      <dgm:prSet presAssocID="{2CC38869-673A-47CD-8479-D28588B17F75}" presName="bottomLine" presStyleLbl="alignNode1" presStyleIdx="5" presStyleCnt="6">
        <dgm:presLayoutVars/>
      </dgm:prSet>
      <dgm:spPr/>
    </dgm:pt>
    <dgm:pt modelId="{61B53B41-4AFF-446D-8B71-8023DBDAF9A0}" type="pres">
      <dgm:prSet presAssocID="{2CC38869-673A-47CD-8479-D28588B17F7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6E28E05-F940-4A4A-89FD-8757E7938647}" type="presOf" srcId="{B74F53F0-50A8-419A-A4FC-5A56625D78E8}" destId="{F6CEE378-F00C-487D-9503-97F04695EDC4}" srcOrd="0" destOrd="0" presId="urn:microsoft.com/office/officeart/2016/7/layout/BasicLinearProcessNumbered"/>
    <dgm:cxn modelId="{522BDA23-8A0A-436E-9621-830A9D154833}" srcId="{CAA3B8E0-1211-437B-83F4-5062DCDD3884}" destId="{B74F53F0-50A8-419A-A4FC-5A56625D78E8}" srcOrd="0" destOrd="0" parTransId="{37B28DA6-0D35-42DC-914B-5B47A5CE5CA2}" sibTransId="{B7CE1D2A-CC3A-4682-ACA7-C161A0C9548E}"/>
    <dgm:cxn modelId="{EE8DBC3C-51CF-4EE2-9C9A-A3B164E5090C}" type="presOf" srcId="{B7CE1D2A-CC3A-4682-ACA7-C161A0C9548E}" destId="{F028F05E-5E1C-43EC-B0DE-2E807A38BC8E}" srcOrd="0" destOrd="0" presId="urn:microsoft.com/office/officeart/2016/7/layout/BasicLinearProcessNumbered"/>
    <dgm:cxn modelId="{71BAEB66-509D-4A70-91B0-B117F4B27899}" type="presOf" srcId="{9DE8E145-B7F3-4EFC-B6B7-101A6A1CE90F}" destId="{0B00FD45-30B4-4160-9155-A10CEFC895EA}" srcOrd="1" destOrd="0" presId="urn:microsoft.com/office/officeart/2016/7/layout/BasicLinearProcessNumbered"/>
    <dgm:cxn modelId="{05DB6F7C-A260-4729-9BEC-6FF26155F8B7}" srcId="{CAA3B8E0-1211-437B-83F4-5062DCDD3884}" destId="{2CC38869-673A-47CD-8479-D28588B17F75}" srcOrd="2" destOrd="0" parTransId="{E65C8D9F-89C6-4FD0-BA56-B11B53A44546}" sibTransId="{3987336A-1FAE-4445-B4F0-6553EECD1F0F}"/>
    <dgm:cxn modelId="{B4B3B081-EF8F-49D6-A20C-BD5156C910A8}" type="presOf" srcId="{CAA3B8E0-1211-437B-83F4-5062DCDD3884}" destId="{F04E0AFC-8042-4DC4-B8B6-4285371FEC60}" srcOrd="0" destOrd="0" presId="urn:microsoft.com/office/officeart/2016/7/layout/BasicLinearProcessNumbered"/>
    <dgm:cxn modelId="{2BBDBC9A-275B-468C-B853-87CE45CA545B}" type="presOf" srcId="{B74F53F0-50A8-419A-A4FC-5A56625D78E8}" destId="{06FF6B68-B670-4AF4-80CB-6977C4033CC3}" srcOrd="1" destOrd="0" presId="urn:microsoft.com/office/officeart/2016/7/layout/BasicLinearProcessNumbered"/>
    <dgm:cxn modelId="{3782A1A0-0AC8-4E64-B539-80AEE95E011D}" type="presOf" srcId="{2CC38869-673A-47CD-8479-D28588B17F75}" destId="{7E39841A-D17D-4BBC-8CAB-EEC5998D236B}" srcOrd="0" destOrd="0" presId="urn:microsoft.com/office/officeart/2016/7/layout/BasicLinearProcessNumbered"/>
    <dgm:cxn modelId="{745F2DA8-F192-4377-B3DC-276102F8E893}" type="presOf" srcId="{9DE8E145-B7F3-4EFC-B6B7-101A6A1CE90F}" destId="{F55BA879-215C-44E9-9C1E-55FD86726BE9}" srcOrd="0" destOrd="0" presId="urn:microsoft.com/office/officeart/2016/7/layout/BasicLinearProcessNumbered"/>
    <dgm:cxn modelId="{C8C5F8A8-852B-47AD-8E9B-5B4BCCA9AEEA}" type="presOf" srcId="{3987336A-1FAE-4445-B4F0-6553EECD1F0F}" destId="{B1F9C3EB-5AA7-4A27-B5DB-D482285E7D5C}" srcOrd="0" destOrd="0" presId="urn:microsoft.com/office/officeart/2016/7/layout/BasicLinearProcessNumbered"/>
    <dgm:cxn modelId="{45847CAE-62F0-4000-A65E-9926328E50ED}" type="presOf" srcId="{2CC38869-673A-47CD-8479-D28588B17F75}" destId="{61B53B41-4AFF-446D-8B71-8023DBDAF9A0}" srcOrd="1" destOrd="0" presId="urn:microsoft.com/office/officeart/2016/7/layout/BasicLinearProcessNumbered"/>
    <dgm:cxn modelId="{9D9A1AC0-CBB6-4F60-95D7-2384EB4192E4}" type="presOf" srcId="{FFD2FBE9-7B0D-4ECB-A745-4E286C099AE4}" destId="{D5F28A9A-D939-43AC-82E4-DEEEFB411D0D}" srcOrd="0" destOrd="0" presId="urn:microsoft.com/office/officeart/2016/7/layout/BasicLinearProcessNumbered"/>
    <dgm:cxn modelId="{2C6601F1-1B99-4671-8F13-7ADB5972E310}" srcId="{CAA3B8E0-1211-437B-83F4-5062DCDD3884}" destId="{9DE8E145-B7F3-4EFC-B6B7-101A6A1CE90F}" srcOrd="1" destOrd="0" parTransId="{8EFA2CB9-539D-4083-9119-47F49A57EF3C}" sibTransId="{FFD2FBE9-7B0D-4ECB-A745-4E286C099AE4}"/>
    <dgm:cxn modelId="{577F2B96-E976-4FBC-8927-F8F9D66F8CBD}" type="presParOf" srcId="{F04E0AFC-8042-4DC4-B8B6-4285371FEC60}" destId="{28525055-9D44-4160-A723-D3E4C4198EA3}" srcOrd="0" destOrd="0" presId="urn:microsoft.com/office/officeart/2016/7/layout/BasicLinearProcessNumbered"/>
    <dgm:cxn modelId="{6B9F3CF1-6490-40CF-86DA-85708D524945}" type="presParOf" srcId="{28525055-9D44-4160-A723-D3E4C4198EA3}" destId="{F6CEE378-F00C-487D-9503-97F04695EDC4}" srcOrd="0" destOrd="0" presId="urn:microsoft.com/office/officeart/2016/7/layout/BasicLinearProcessNumbered"/>
    <dgm:cxn modelId="{D9DC4770-F0ED-4304-BA52-A0977674A8B4}" type="presParOf" srcId="{28525055-9D44-4160-A723-D3E4C4198EA3}" destId="{F028F05E-5E1C-43EC-B0DE-2E807A38BC8E}" srcOrd="1" destOrd="0" presId="urn:microsoft.com/office/officeart/2016/7/layout/BasicLinearProcessNumbered"/>
    <dgm:cxn modelId="{3DDE4C68-1D5E-4934-9C73-61B559D92C26}" type="presParOf" srcId="{28525055-9D44-4160-A723-D3E4C4198EA3}" destId="{C0B0D8E0-DF16-4C6C-8152-790D29A054FF}" srcOrd="2" destOrd="0" presId="urn:microsoft.com/office/officeart/2016/7/layout/BasicLinearProcessNumbered"/>
    <dgm:cxn modelId="{E01B6D5F-8CC4-4D8B-8AC4-DAAE71D2655B}" type="presParOf" srcId="{28525055-9D44-4160-A723-D3E4C4198EA3}" destId="{06FF6B68-B670-4AF4-80CB-6977C4033CC3}" srcOrd="3" destOrd="0" presId="urn:microsoft.com/office/officeart/2016/7/layout/BasicLinearProcessNumbered"/>
    <dgm:cxn modelId="{53803D46-98E0-4719-8709-427FA9455AB7}" type="presParOf" srcId="{F04E0AFC-8042-4DC4-B8B6-4285371FEC60}" destId="{DD5DB6A4-3BFE-4F56-8D7F-BF20D12D6556}" srcOrd="1" destOrd="0" presId="urn:microsoft.com/office/officeart/2016/7/layout/BasicLinearProcessNumbered"/>
    <dgm:cxn modelId="{60698409-358F-4DC2-AB78-4DC28B19B2E7}" type="presParOf" srcId="{F04E0AFC-8042-4DC4-B8B6-4285371FEC60}" destId="{5DC6F8BA-C800-4752-B651-EB02C0A1EC5B}" srcOrd="2" destOrd="0" presId="urn:microsoft.com/office/officeart/2016/7/layout/BasicLinearProcessNumbered"/>
    <dgm:cxn modelId="{DA16D984-5712-4550-8E10-68E63BF3F9BC}" type="presParOf" srcId="{5DC6F8BA-C800-4752-B651-EB02C0A1EC5B}" destId="{F55BA879-215C-44E9-9C1E-55FD86726BE9}" srcOrd="0" destOrd="0" presId="urn:microsoft.com/office/officeart/2016/7/layout/BasicLinearProcessNumbered"/>
    <dgm:cxn modelId="{C1FC9109-8C56-4423-B4D4-AC70D97277CF}" type="presParOf" srcId="{5DC6F8BA-C800-4752-B651-EB02C0A1EC5B}" destId="{D5F28A9A-D939-43AC-82E4-DEEEFB411D0D}" srcOrd="1" destOrd="0" presId="urn:microsoft.com/office/officeart/2016/7/layout/BasicLinearProcessNumbered"/>
    <dgm:cxn modelId="{3F414F4A-3B65-4B9E-A599-ED26C9EB4288}" type="presParOf" srcId="{5DC6F8BA-C800-4752-B651-EB02C0A1EC5B}" destId="{F3D617D3-0281-41FE-A216-A45D7D8A9FAE}" srcOrd="2" destOrd="0" presId="urn:microsoft.com/office/officeart/2016/7/layout/BasicLinearProcessNumbered"/>
    <dgm:cxn modelId="{229E50AB-2B4A-4F46-A6CA-7C7ACF8D84F6}" type="presParOf" srcId="{5DC6F8BA-C800-4752-B651-EB02C0A1EC5B}" destId="{0B00FD45-30B4-4160-9155-A10CEFC895EA}" srcOrd="3" destOrd="0" presId="urn:microsoft.com/office/officeart/2016/7/layout/BasicLinearProcessNumbered"/>
    <dgm:cxn modelId="{6437E07A-3E24-4C44-BD0A-C7456D3B9204}" type="presParOf" srcId="{F04E0AFC-8042-4DC4-B8B6-4285371FEC60}" destId="{A3997DDF-A9CB-43E4-B8BA-F4D124AC8826}" srcOrd="3" destOrd="0" presId="urn:microsoft.com/office/officeart/2016/7/layout/BasicLinearProcessNumbered"/>
    <dgm:cxn modelId="{0F3FD0AB-32AA-4796-8E7F-F7F868ECE7FA}" type="presParOf" srcId="{F04E0AFC-8042-4DC4-B8B6-4285371FEC60}" destId="{BA3F17A6-AEDB-4ADE-9342-54ABF29A415A}" srcOrd="4" destOrd="0" presId="urn:microsoft.com/office/officeart/2016/7/layout/BasicLinearProcessNumbered"/>
    <dgm:cxn modelId="{0AB1821B-BA13-441B-9A4D-363F76EA22DB}" type="presParOf" srcId="{BA3F17A6-AEDB-4ADE-9342-54ABF29A415A}" destId="{7E39841A-D17D-4BBC-8CAB-EEC5998D236B}" srcOrd="0" destOrd="0" presId="urn:microsoft.com/office/officeart/2016/7/layout/BasicLinearProcessNumbered"/>
    <dgm:cxn modelId="{4737C2B3-A195-482B-A777-3151C0184F10}" type="presParOf" srcId="{BA3F17A6-AEDB-4ADE-9342-54ABF29A415A}" destId="{B1F9C3EB-5AA7-4A27-B5DB-D482285E7D5C}" srcOrd="1" destOrd="0" presId="urn:microsoft.com/office/officeart/2016/7/layout/BasicLinearProcessNumbered"/>
    <dgm:cxn modelId="{C9ADCB8B-6875-4C90-B0E6-A97383A3FE58}" type="presParOf" srcId="{BA3F17A6-AEDB-4ADE-9342-54ABF29A415A}" destId="{52AF51AE-3F7C-430A-B131-8DF5FF484903}" srcOrd="2" destOrd="0" presId="urn:microsoft.com/office/officeart/2016/7/layout/BasicLinearProcessNumbered"/>
    <dgm:cxn modelId="{3B14EFBE-0323-4E3D-B58F-6D10CF0326B4}" type="presParOf" srcId="{BA3F17A6-AEDB-4ADE-9342-54ABF29A415A}" destId="{61B53B41-4AFF-446D-8B71-8023DBDAF9A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AC91F-E6AD-4EAD-A991-39A974D59C4C}">
      <dsp:nvSpPr>
        <dsp:cNvPr id="0" name=""/>
        <dsp:cNvSpPr/>
      </dsp:nvSpPr>
      <dsp:spPr>
        <a:xfrm>
          <a:off x="0" y="24314"/>
          <a:ext cx="6620505" cy="1814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Can we predict housing prices from features derived from the police incident reports and 311 cases?</a:t>
          </a:r>
        </a:p>
      </dsp:txBody>
      <dsp:txXfrm>
        <a:off x="88585" y="112899"/>
        <a:ext cx="6443335" cy="1637500"/>
      </dsp:txXfrm>
    </dsp:sp>
    <dsp:sp modelId="{33AB5FFA-F1B0-48B3-A9DE-132BC6148727}">
      <dsp:nvSpPr>
        <dsp:cNvPr id="0" name=""/>
        <dsp:cNvSpPr/>
      </dsp:nvSpPr>
      <dsp:spPr>
        <a:xfrm>
          <a:off x="0" y="1934025"/>
          <a:ext cx="6620505" cy="1814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How do the neighborhoods differ from one another?</a:t>
          </a:r>
        </a:p>
      </dsp:txBody>
      <dsp:txXfrm>
        <a:off x="88585" y="2022610"/>
        <a:ext cx="6443335" cy="163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E378-F00C-487D-9503-97F04695EDC4}">
      <dsp:nvSpPr>
        <dsp:cNvPr id="0" name=""/>
        <dsp:cNvSpPr/>
      </dsp:nvSpPr>
      <dsp:spPr>
        <a:xfrm>
          <a:off x="0" y="1258583"/>
          <a:ext cx="2156410" cy="301897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2" tIns="330200" rIns="16812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Increase time frame of data</a:t>
          </a:r>
        </a:p>
      </dsp:txBody>
      <dsp:txXfrm>
        <a:off x="0" y="2405793"/>
        <a:ext cx="2156410" cy="1811384"/>
      </dsp:txXfrm>
    </dsp:sp>
    <dsp:sp modelId="{F028F05E-5E1C-43EC-B0DE-2E807A38BC8E}">
      <dsp:nvSpPr>
        <dsp:cNvPr id="0" name=""/>
        <dsp:cNvSpPr/>
      </dsp:nvSpPr>
      <dsp:spPr>
        <a:xfrm>
          <a:off x="625358" y="1560480"/>
          <a:ext cx="905692" cy="9056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11" tIns="12700" rIns="70611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757994" y="1693116"/>
        <a:ext cx="640420" cy="640420"/>
      </dsp:txXfrm>
    </dsp:sp>
    <dsp:sp modelId="{C0B0D8E0-DF16-4C6C-8152-790D29A054FF}">
      <dsp:nvSpPr>
        <dsp:cNvPr id="0" name=""/>
        <dsp:cNvSpPr/>
      </dsp:nvSpPr>
      <dsp:spPr>
        <a:xfrm>
          <a:off x="0" y="4277485"/>
          <a:ext cx="2156410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BA879-215C-44E9-9C1E-55FD86726BE9}">
      <dsp:nvSpPr>
        <dsp:cNvPr id="0" name=""/>
        <dsp:cNvSpPr/>
      </dsp:nvSpPr>
      <dsp:spPr>
        <a:xfrm>
          <a:off x="2372051" y="1258583"/>
          <a:ext cx="2156410" cy="3018973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2" tIns="330200" rIns="16812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 model – clustering : increase granularity of police incident and 311 case data</a:t>
          </a:r>
        </a:p>
      </dsp:txBody>
      <dsp:txXfrm>
        <a:off x="2372051" y="2405793"/>
        <a:ext cx="2156410" cy="1811384"/>
      </dsp:txXfrm>
    </dsp:sp>
    <dsp:sp modelId="{D5F28A9A-D939-43AC-82E4-DEEEFB411D0D}">
      <dsp:nvSpPr>
        <dsp:cNvPr id="0" name=""/>
        <dsp:cNvSpPr/>
      </dsp:nvSpPr>
      <dsp:spPr>
        <a:xfrm>
          <a:off x="2997409" y="1560480"/>
          <a:ext cx="905692" cy="90569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11" tIns="12700" rIns="70611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3130045" y="1693116"/>
        <a:ext cx="640420" cy="640420"/>
      </dsp:txXfrm>
    </dsp:sp>
    <dsp:sp modelId="{F3D617D3-0281-41FE-A216-A45D7D8A9FAE}">
      <dsp:nvSpPr>
        <dsp:cNvPr id="0" name=""/>
        <dsp:cNvSpPr/>
      </dsp:nvSpPr>
      <dsp:spPr>
        <a:xfrm>
          <a:off x="2372051" y="4277485"/>
          <a:ext cx="2156410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841A-D17D-4BBC-8CAB-EEC5998D236B}">
      <dsp:nvSpPr>
        <dsp:cNvPr id="0" name=""/>
        <dsp:cNvSpPr/>
      </dsp:nvSpPr>
      <dsp:spPr>
        <a:xfrm>
          <a:off x="4744102" y="1258583"/>
          <a:ext cx="2156410" cy="3018973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2" tIns="330200" rIns="16812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Improve model – predicting housing prices : add property data</a:t>
          </a:r>
        </a:p>
      </dsp:txBody>
      <dsp:txXfrm>
        <a:off x="4744102" y="2405793"/>
        <a:ext cx="2156410" cy="1811384"/>
      </dsp:txXfrm>
    </dsp:sp>
    <dsp:sp modelId="{B1F9C3EB-5AA7-4A27-B5DB-D482285E7D5C}">
      <dsp:nvSpPr>
        <dsp:cNvPr id="0" name=""/>
        <dsp:cNvSpPr/>
      </dsp:nvSpPr>
      <dsp:spPr>
        <a:xfrm>
          <a:off x="5369460" y="1560480"/>
          <a:ext cx="905692" cy="90569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11" tIns="12700" rIns="70611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</a:p>
      </dsp:txBody>
      <dsp:txXfrm>
        <a:off x="5502096" y="1693116"/>
        <a:ext cx="640420" cy="640420"/>
      </dsp:txXfrm>
    </dsp:sp>
    <dsp:sp modelId="{52AF51AE-3F7C-430A-B131-8DF5FF484903}">
      <dsp:nvSpPr>
        <dsp:cNvPr id="0" name=""/>
        <dsp:cNvSpPr/>
      </dsp:nvSpPr>
      <dsp:spPr>
        <a:xfrm>
          <a:off x="4744102" y="4277485"/>
          <a:ext cx="2156410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0F7C-13FB-44ED-8F07-F546BEB0A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99DD6-7ADF-410B-8EC7-B5824F68A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4B8A-A596-4D81-AB8C-1A386C16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3D298-BF6F-40E3-B18A-B9BB3317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81FDA-C34D-47E6-81B9-ED7DDF89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9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80C8-2AD5-4D5E-AF8C-79D68545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675BD-02E7-4FCC-8510-C86F139B0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A5D5-6B53-4A6E-90CE-9D591EA2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6F41-9BA4-4436-A501-B81433F7A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A8FE-3A08-456D-A889-19B5825A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5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8A3A8-4B5D-4018-820B-6026A7832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B1210-FE56-4C77-815F-3BEE5619C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2D493-598A-412A-9B1C-2D522335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93968-BB50-46C3-9F4A-0D27AC2C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0529-7ABF-4580-B729-5F74F91F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1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1EB3-AA0F-4E51-8213-C39C0AD2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555C-6D58-428D-9B38-21E9EB39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85157-5C46-4D5D-8574-2A2A6AF9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68A6-5A09-46C8-9274-D7D7F940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7BB50-2CB2-4827-9DD4-30A230F4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1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5B86-C2D9-4DFA-8E01-7BC1188D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9E6DE-5A05-4947-BA72-C9EC701C8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B31C5-8387-4CBF-81D6-8ED630C4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B987-D196-4BF9-8E7B-1C92912B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9E1CF-E98F-498D-A564-BACF1F69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8517-A6FC-4FC4-8FD4-5DF293E7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27E11-5660-48A4-A064-B04A2EDBD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79513-F10F-43F8-9D30-3F9C52C16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D6952-7CD0-4E4D-8E7B-F066CC06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F4ADF-FCC6-4AF7-A15E-16932F89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5D32D-86AD-4BDD-9E3C-3CC298E7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9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135E-64B0-406C-B020-158DBEDE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7DCA-D337-48D5-9C97-C5947B4C8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010E8-A8F9-4FA3-8B2E-7253CCD53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22EB7-F86A-4DCE-BB83-1E0FA5EBE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18900-2F35-453A-BD79-D3CAFB22B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10C10-04F2-46AF-B0C5-2C0AF717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2B020-F97F-4174-8BFD-69BF27D9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D7110-7933-4B2A-A1D8-4F5EDD2F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5223-7CF2-4FA9-A52E-197C2FC1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2FCD95-C22D-4D40-B341-2B402C16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A59AC-3152-49CD-8966-8CC2914E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8E1FC-C3EA-41A4-A0F0-E6E8A628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4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95972-AAD9-4AF8-8875-5FB1C0B8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F57ED-D2C4-4800-90D5-F46CA4FB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A4FED-1806-4A71-9BE7-C56A7F8C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2170-81B7-403B-ADF8-69F083BC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756-D558-45B5-BDE1-1E2AF2087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439A4-2A39-47CB-B7FE-0021E05B7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61F9E-2327-4FCD-AF0D-9DD5AE53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D050A-7E7A-47A5-8705-63EA3444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A1BDC-9E84-4952-A783-D9A5FD0B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9CBA-B33A-4B37-9A86-9F95B227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D5AED-3DD0-49AF-A916-3F1C96CB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A79C4-38E0-4F7C-A9A5-5CFB623C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6195A-7E10-40EB-BBFF-5A568479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5B8A-C9E0-4D8C-B31B-1D91CACB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B8BF3-5CBD-414A-9786-FCDE7210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6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91DAE9-11E6-49E1-A8D8-8F698FD2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F2C12-05AB-4CD5-97A1-18D0A1C22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A53A-29D3-4DD0-AA91-97CC2FB81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0A8CA-8C3D-4667-9524-470D5D0192B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43955-662B-4738-86C7-75A7A9D5F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084BD-77A6-4496-B5AF-58DA2FB03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jpg"/><Relationship Id="rId7" Type="http://schemas.openxmlformats.org/officeDocument/2006/relationships/hyperlink" Target="https://www.redfin.com/news/data-cente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sfgov.org/City-Infrastructure/311-Cases/vw6y-z8j6" TargetMode="External"/><Relationship Id="rId5" Type="http://schemas.openxmlformats.org/officeDocument/2006/relationships/hyperlink" Target="https://data.sfgov.org/Public-Safety/Police-Department-Incident-Reports-2018-to-Present/wg3w-h783" TargetMode="Externa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6DAE-DD89-4639-B492-28EA154E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834"/>
            <a:ext cx="9144000" cy="2387600"/>
          </a:xfrm>
        </p:spPr>
        <p:txBody>
          <a:bodyPr/>
          <a:lstStyle/>
          <a:p>
            <a:r>
              <a:rPr lang="en-US" dirty="0"/>
              <a:t>Exploring San Francisco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BCA60-6969-4E33-87CD-221B1D10C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150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Through the lens of police incident reports, citizen reported 311 cases, and housing prices from 2018 to 2020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2005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F2C58-B97E-4351-B4DF-320F3F3F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Modeling – Clustering Neighborhoods</a:t>
            </a:r>
          </a:p>
        </p:txBody>
      </p:sp>
      <p:pic>
        <p:nvPicPr>
          <p:cNvPr id="3074" name="Picture 2" descr="Chart&#10;&#10;Description automatically generated">
            <a:extLst>
              <a:ext uri="{FF2B5EF4-FFF2-40B4-BE49-F238E27FC236}">
                <a16:creationId xmlns:a16="http://schemas.microsoft.com/office/drawing/2014/main" id="{BC8FDE9A-615C-441D-82D7-6DBA5436B6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0397" y="467208"/>
            <a:ext cx="6769810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1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157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BA6A0-2ED7-4820-BADD-0A6A958C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neighborhoods in clusters</a:t>
            </a:r>
          </a:p>
        </p:txBody>
      </p:sp>
      <p:sp>
        <p:nvSpPr>
          <p:cNvPr id="193" name="Content Placeholder 2055">
            <a:extLst>
              <a:ext uri="{FF2B5EF4-FFF2-40B4-BE49-F238E27FC236}">
                <a16:creationId xmlns:a16="http://schemas.microsoft.com/office/drawing/2014/main" id="{308D7FD6-DAB2-415E-A77F-B3EF03633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K-Means with </a:t>
            </a:r>
            <a:r>
              <a:rPr lang="en-US" sz="2000" dirty="0" err="1"/>
              <a:t>n_clusters</a:t>
            </a:r>
            <a:r>
              <a:rPr lang="en-US" sz="2000"/>
              <a:t> = 3</a:t>
            </a:r>
          </a:p>
          <a:p>
            <a:r>
              <a:rPr lang="en-US" sz="2000" dirty="0" err="1"/>
              <a:t>Cluster_id</a:t>
            </a:r>
            <a:r>
              <a:rPr lang="en-US" sz="2000" dirty="0"/>
              <a:t> = 0 : default catch-all</a:t>
            </a:r>
          </a:p>
          <a:p>
            <a:r>
              <a:rPr lang="en-US" sz="2000" dirty="0" err="1"/>
              <a:t>Cluster_id</a:t>
            </a:r>
            <a:r>
              <a:rPr lang="en-US" sz="2000" dirty="0"/>
              <a:t> = 1 : violent crimes</a:t>
            </a:r>
          </a:p>
          <a:p>
            <a:r>
              <a:rPr lang="en-US" sz="2000" dirty="0" err="1"/>
              <a:t>Cluster_id</a:t>
            </a:r>
            <a:r>
              <a:rPr lang="en-US" sz="2000" dirty="0"/>
              <a:t> = 2 : DPW Volunteer Programs and nearly no Encampments or Homeless Concerns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22B134C-05AE-4664-9513-9AB263C33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54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0" name="Freeform: Shape 14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14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14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Freeform: Shape 14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4650F81-7E5D-4799-A2BA-98790FA2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0" y="1201175"/>
            <a:ext cx="103060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43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7746A-5F40-4443-BECE-1149F85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Further Research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F15F6E-0FF7-433A-A456-C0B87769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6163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01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59B1-FDF2-4051-8540-7ADE3EAC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 Francisco: Fast Facts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0E5913-51BE-4E86-8C1D-B0A9480B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7258"/>
          </a:xfrm>
        </p:spPr>
        <p:txBody>
          <a:bodyPr>
            <a:normAutofit/>
          </a:bodyPr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most populous city in the United States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most populous city in California</a:t>
            </a:r>
          </a:p>
          <a:p>
            <a:r>
              <a:rPr lang="en-US" dirty="0"/>
              <a:t>2019: 7</a:t>
            </a:r>
            <a:r>
              <a:rPr lang="en-US" baseline="30000" dirty="0"/>
              <a:t>th</a:t>
            </a:r>
            <a:r>
              <a:rPr lang="en-US" dirty="0"/>
              <a:t> highest income county in the United States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2019: GDP of $203.5 Billion</a:t>
            </a:r>
            <a:r>
              <a:rPr lang="en-US" baseline="30000" dirty="0"/>
              <a:t>1</a:t>
            </a:r>
          </a:p>
          <a:p>
            <a:r>
              <a:rPr lang="en-US" dirty="0"/>
              <a:t>Expensive housing prices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59C89-4252-4E23-9AE4-94955F9E1086}"/>
              </a:ext>
            </a:extLst>
          </p:cNvPr>
          <p:cNvSpPr txBox="1"/>
          <p:nvPr/>
        </p:nvSpPr>
        <p:spPr>
          <a:xfrm>
            <a:off x="980089" y="5715931"/>
            <a:ext cx="969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aseline="30000" dirty="0"/>
              <a:t>1 </a:t>
            </a:r>
            <a:r>
              <a:rPr lang="en-US" sz="2000" dirty="0"/>
              <a:t>Source: Bureau of Economic Analysis (BEA) 2019: </a:t>
            </a:r>
          </a:p>
          <a:p>
            <a:r>
              <a:rPr lang="en-US" sz="2000" dirty="0"/>
              <a:t>https://www.bea.gov/data/income-saving/personal-income-county-metro-and-other-areas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22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7B16-591B-4761-9811-65767004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4" y="452999"/>
            <a:ext cx="4375586" cy="22688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Growing City,</a:t>
            </a:r>
            <a:br>
              <a:rPr lang="en-US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Growing Problems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ars in a traffic jam">
            <a:extLst>
              <a:ext uri="{FF2B5EF4-FFF2-40B4-BE49-F238E27FC236}">
                <a16:creationId xmlns:a16="http://schemas.microsoft.com/office/drawing/2014/main" id="{5B32AC24-40ED-4990-90FE-E614CDFE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18921" b="-5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amping tents hit by the sun rays">
            <a:extLst>
              <a:ext uri="{FF2B5EF4-FFF2-40B4-BE49-F238E27FC236}">
                <a16:creationId xmlns:a16="http://schemas.microsoft.com/office/drawing/2014/main" id="{83DC45B0-ECFF-42F9-BD06-A6E1D97361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r="13267" b="3"/>
          <a:stretch/>
        </p:blipFill>
        <p:spPr>
          <a:xfrm>
            <a:off x="3648993" y="3140040"/>
            <a:ext cx="2298524" cy="2298524"/>
          </a:xfrm>
          <a:prstGeom prst="ellipse">
            <a:avLst/>
          </a:prstGeom>
        </p:spPr>
      </p:pic>
      <p:pic>
        <p:nvPicPr>
          <p:cNvPr id="11" name="Picture 10" descr="White broken patterns">
            <a:extLst>
              <a:ext uri="{FF2B5EF4-FFF2-40B4-BE49-F238E27FC236}">
                <a16:creationId xmlns:a16="http://schemas.microsoft.com/office/drawing/2014/main" id="{4C9F0768-2551-4376-A307-F6A67D748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r="11753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13" name="Picture 12" descr="Police car on the street">
            <a:extLst>
              <a:ext uri="{FF2B5EF4-FFF2-40B4-BE49-F238E27FC236}">
                <a16:creationId xmlns:a16="http://schemas.microsoft.com/office/drawing/2014/main" id="{622B3F68-5FAB-4F29-9157-D382FC60D7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r="22240" b="4"/>
          <a:stretch/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9769B78-0FEC-4870-BB41-29DFA419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Crime</a:t>
            </a:r>
          </a:p>
          <a:p>
            <a:r>
              <a:rPr lang="en-US" dirty="0">
                <a:solidFill>
                  <a:schemeClr val="bg1"/>
                </a:solidFill>
              </a:rPr>
              <a:t>Vehicle break-ins</a:t>
            </a:r>
          </a:p>
          <a:p>
            <a:r>
              <a:rPr lang="en-US" dirty="0">
                <a:solidFill>
                  <a:schemeClr val="bg1"/>
                </a:solidFill>
              </a:rPr>
              <a:t>Homeless Encampments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 Housing Prices</a:t>
            </a:r>
          </a:p>
        </p:txBody>
      </p:sp>
    </p:spTree>
    <p:extLst>
      <p:ext uri="{BB962C8B-B14F-4D97-AF65-F5344CB8AC3E}">
        <p14:creationId xmlns:p14="http://schemas.microsoft.com/office/powerpoint/2010/main" val="1774407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olice car on the street">
            <a:extLst>
              <a:ext uri="{FF2B5EF4-FFF2-40B4-BE49-F238E27FC236}">
                <a16:creationId xmlns:a16="http://schemas.microsoft.com/office/drawing/2014/main" id="{01F5329C-0FEF-4EFB-8892-B99D1658C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 descr="Golden Gate Bridge in fog">
            <a:extLst>
              <a:ext uri="{FF2B5EF4-FFF2-40B4-BE49-F238E27FC236}">
                <a16:creationId xmlns:a16="http://schemas.microsoft.com/office/drawing/2014/main" id="{26BDA256-E2DB-4C5A-83AB-0735F942D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 b="-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Picture 8" descr="Man carrying baby">
            <a:extLst>
              <a:ext uri="{FF2B5EF4-FFF2-40B4-BE49-F238E27FC236}">
                <a16:creationId xmlns:a16="http://schemas.microsoft.com/office/drawing/2014/main" id="{427EA78B-2F30-4873-B2A9-96B0AD1415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F7CD6-6798-43B8-90DB-2F8C2C48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58A01ABA-EFB3-40FA-A261-E1F4EBDD7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1800" u="sng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San Francisco Police Department Incident Reports: 2018 to Present | </a:t>
            </a:r>
            <a:r>
              <a:rPr lang="en-US" sz="1800" u="sng" dirty="0" err="1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DataSF</a:t>
            </a:r>
            <a:r>
              <a:rPr lang="en-US" sz="1800" u="sng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/>
              </a:rPr>
              <a:t> | City and County of San Francisco</a:t>
            </a:r>
            <a:endParaRPr lang="en-US" sz="1700" dirty="0"/>
          </a:p>
          <a:p>
            <a:r>
              <a:rPr lang="en-US" sz="1800" u="sng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311 Cases | </a:t>
            </a:r>
            <a:r>
              <a:rPr lang="en-US" sz="1800" u="sng" dirty="0" err="1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DataSF</a:t>
            </a:r>
            <a:r>
              <a:rPr lang="en-US" sz="1800" u="sng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 | City and County of San Francisco</a:t>
            </a:r>
            <a:endParaRPr lang="en-US" sz="1800" u="sng" dirty="0">
              <a:solidFill>
                <a:srgbClr val="1155C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Redfin’s </a:t>
            </a:r>
            <a:r>
              <a:rPr lang="en-US" sz="1800" u="sng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/>
              </a:rPr>
              <a:t>Downloadable Housing Market Data</a:t>
            </a:r>
            <a:r>
              <a:rPr lang="en-US" sz="1700" dirty="0"/>
              <a:t> median housing sales prices</a:t>
            </a:r>
          </a:p>
        </p:txBody>
      </p:sp>
      <p:pic>
        <p:nvPicPr>
          <p:cNvPr id="5" name="Content Placeholder 4" descr="Cable car on a city street">
            <a:extLst>
              <a:ext uri="{FF2B5EF4-FFF2-40B4-BE49-F238E27FC236}">
                <a16:creationId xmlns:a16="http://schemas.microsoft.com/office/drawing/2014/main" id="{03FAF9A4-2C9F-42CF-8B26-F99D859D12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r="-2" b="32934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678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71B797-E09F-48B1-8A6E-731E906D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35C06-3111-4A1B-BE90-C830B706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Seeking answers to…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20E9A4E-251D-440C-A975-5C940CF28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269974"/>
              </p:ext>
            </p:extLst>
          </p:nvPr>
        </p:nvGraphicFramePr>
        <p:xfrm>
          <a:off x="594109" y="2121763"/>
          <a:ext cx="6620505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496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D84A6-FA4D-4E9C-9392-134B19BC30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223" y="643467"/>
            <a:ext cx="10611554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520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97BD6252-403B-4967-9177-878EFB25130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8429" y="480060"/>
            <a:ext cx="8528858" cy="5897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88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FC1B4F-F484-44AA-BED9-8FFD0FB682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8665" y="0"/>
            <a:ext cx="955467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inancial graphs on a dark display">
            <a:extLst>
              <a:ext uri="{FF2B5EF4-FFF2-40B4-BE49-F238E27FC236}">
                <a16:creationId xmlns:a16="http://schemas.microsoft.com/office/drawing/2014/main" id="{D3FF6AF9-2A1F-49BA-964A-543982CB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5" r="-2" b="610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Close up photo of colorful graph data">
            <a:extLst>
              <a:ext uri="{FF2B5EF4-FFF2-40B4-BE49-F238E27FC236}">
                <a16:creationId xmlns:a16="http://schemas.microsoft.com/office/drawing/2014/main" id="{AAA6FB3C-EB9A-495E-94A4-FCD0A8FF3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7" r="-2" b="1673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0305A-B52D-43F9-830F-8EEDCC9C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– Predicting Housing Prices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B08FA8-DE77-49BD-AD78-EF8D4B4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Best Model after using </a:t>
            </a:r>
            <a:r>
              <a:rPr lang="en-US" sz="2000" dirty="0" err="1"/>
              <a:t>GridSearchCV</a:t>
            </a:r>
            <a:r>
              <a:rPr lang="en-US" sz="2000" dirty="0"/>
              <a:t> to tune hyperparameters:</a:t>
            </a:r>
          </a:p>
          <a:p>
            <a:pPr lvl="1"/>
            <a:r>
              <a:rPr lang="en-US" sz="1600" dirty="0"/>
              <a:t>Min Max Scaler</a:t>
            </a:r>
          </a:p>
          <a:p>
            <a:pPr lvl="1"/>
            <a:r>
              <a:rPr lang="en-US" sz="1600" dirty="0"/>
              <a:t>PCA, </a:t>
            </a:r>
            <a:r>
              <a:rPr lang="en-US" sz="1600" dirty="0" err="1"/>
              <a:t>n_components</a:t>
            </a:r>
            <a:r>
              <a:rPr lang="en-US" sz="1600" dirty="0"/>
              <a:t> = 7</a:t>
            </a:r>
          </a:p>
          <a:p>
            <a:pPr lvl="1"/>
            <a:r>
              <a:rPr lang="en-US" sz="1600" dirty="0"/>
              <a:t>Random Forest Regressor, </a:t>
            </a:r>
            <a:r>
              <a:rPr lang="en-US" sz="1600" dirty="0" err="1"/>
              <a:t>max_depth</a:t>
            </a:r>
            <a:r>
              <a:rPr lang="en-US" sz="1600" dirty="0"/>
              <a:t> = 10, </a:t>
            </a:r>
            <a:r>
              <a:rPr lang="en-US" sz="1600" dirty="0" err="1"/>
              <a:t>n_estimator</a:t>
            </a:r>
            <a:r>
              <a:rPr lang="en-US" sz="1600" dirty="0"/>
              <a:t> = 31</a:t>
            </a:r>
          </a:p>
          <a:p>
            <a:r>
              <a:rPr lang="en-US" sz="2000" dirty="0"/>
              <a:t>R-squared = 0.349708</a:t>
            </a:r>
          </a:p>
          <a:p>
            <a:r>
              <a:rPr lang="en-US" sz="2000" dirty="0"/>
              <a:t>Mean Absolute Error (MAE): $247,694.77 </a:t>
            </a:r>
          </a:p>
          <a:p>
            <a:r>
              <a:rPr lang="en-US" sz="2000" dirty="0"/>
              <a:t>Sqrt(Mean Squared Error): $365,848.02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14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</TotalTime>
  <Words>313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Exploring San Francisco Neighborhoods</vt:lpstr>
      <vt:lpstr>San Francisco: Fast Facts</vt:lpstr>
      <vt:lpstr>Growing City, Growing Problems</vt:lpstr>
      <vt:lpstr>Data Sources</vt:lpstr>
      <vt:lpstr>Seeking answers to…</vt:lpstr>
      <vt:lpstr>PowerPoint Presentation</vt:lpstr>
      <vt:lpstr>PowerPoint Presentation</vt:lpstr>
      <vt:lpstr>PowerPoint Presentation</vt:lpstr>
      <vt:lpstr>Modeling – Predicting Housing Prices</vt:lpstr>
      <vt:lpstr>Modeling – Clustering Neighborhoods</vt:lpstr>
      <vt:lpstr>Features of neighborhoods in clusters</vt:lpstr>
      <vt:lpstr>PowerPoint Presentation</vt:lpstr>
      <vt:lpstr>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San Francisco Neighborhoods</dc:title>
  <dc:creator>Fontaine Lam</dc:creator>
  <cp:lastModifiedBy>Fontaine Lam</cp:lastModifiedBy>
  <cp:revision>16</cp:revision>
  <dcterms:created xsi:type="dcterms:W3CDTF">2021-04-08T08:39:50Z</dcterms:created>
  <dcterms:modified xsi:type="dcterms:W3CDTF">2021-04-08T10:45:26Z</dcterms:modified>
</cp:coreProperties>
</file>